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56" r:id="rId4"/>
    <p:sldId id="264" r:id="rId5"/>
    <p:sldId id="269" r:id="rId6"/>
    <p:sldId id="258" r:id="rId7"/>
    <p:sldId id="304" r:id="rId8"/>
    <p:sldId id="261" r:id="rId9"/>
    <p:sldId id="306" r:id="rId10"/>
    <p:sldId id="259" r:id="rId11"/>
    <p:sldId id="307" r:id="rId12"/>
    <p:sldId id="260" r:id="rId13"/>
    <p:sldId id="305" r:id="rId14"/>
    <p:sldId id="257" r:id="rId15"/>
    <p:sldId id="308" r:id="rId16"/>
    <p:sldId id="265" r:id="rId17"/>
    <p:sldId id="275" r:id="rId18"/>
    <p:sldId id="30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477E"/>
    <a:srgbClr val="233E6F"/>
    <a:srgbClr val="009900"/>
    <a:srgbClr val="00FF00"/>
    <a:srgbClr val="B4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98" autoAdjust="0"/>
    <p:restoredTop sz="94660"/>
  </p:normalViewPr>
  <p:slideViewPr>
    <p:cSldViewPr snapToGrid="0">
      <p:cViewPr varScale="1">
        <p:scale>
          <a:sx n="69" d="100"/>
          <a:sy n="69" d="100"/>
        </p:scale>
        <p:origin x="63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EAF4E-6145-45D7-8D67-E7C4F294D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2DF0F5-65A3-4DE8-BD87-56367615A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46530-724F-44FC-9DA4-F7E071CAD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D846-31FA-4A2B-B973-A88B1AB1A61E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CAE97-A18B-4740-A7E8-BA9B46FA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19875-6D20-4202-895A-34098055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3A91-8D16-46B1-930D-9F3B8E7CE5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98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23A2-DF82-43C3-B936-BADE848B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E0D88-6A0C-4DBD-8878-59D8BD9BF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22CBC-9030-4BF1-8D4F-8D4B4BA6E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D846-31FA-4A2B-B973-A88B1AB1A61E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9729-044A-4182-9762-7D8A0A43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27243-B435-455A-A9E9-C87C985AE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3A91-8D16-46B1-930D-9F3B8E7CE5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58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44A3DC-E798-4666-94FC-5435B7C5E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96334E-458D-49A0-9A8D-3F1950227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C1D05-1ADC-4676-97A1-0D2C7E368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D846-31FA-4A2B-B973-A88B1AB1A61E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E938-71DD-4EDA-9459-187EF0B51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B520E-8155-4A1A-B7EA-B113E7D2F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3A91-8D16-46B1-930D-9F3B8E7CE5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07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1C61E-4EC2-480A-8BA9-464BB1CE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DAAC3-5943-4107-8808-244803DE7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DD527-35A6-40D8-A179-3C0E649EA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D846-31FA-4A2B-B973-A88B1AB1A61E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6A539-DF25-4529-AFF4-13B11E9C1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4B615-A5DF-47EA-A1E5-8626CFFE1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3A91-8D16-46B1-930D-9F3B8E7CE5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36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4DC6-9D66-4BEB-9C46-9EB189C54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088F8-29B7-4282-9084-AF8DFB3FA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9C3C-DF20-4D62-A272-0F8076EB7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D846-31FA-4A2B-B973-A88B1AB1A61E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BAC37-23A4-49F0-B33A-BD923C58E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A3934-63AC-40D0-B66C-5C0AEBC4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3A91-8D16-46B1-930D-9F3B8E7CE5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5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40B6-4D82-4948-864C-C79178647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DDD22-4C58-4110-B609-9C4A4FD01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9B25E-3267-4ABF-A2FA-EDD646B7D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0309F-D708-4B51-9E4F-0202DC635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D846-31FA-4A2B-B973-A88B1AB1A61E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138C1-52AF-4FAB-902B-AB06D682A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0CC91-B84E-47C7-BE15-A130F654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3A91-8D16-46B1-930D-9F3B8E7CE5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828E-CB23-4D19-83C5-46A19D6CA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4DA7F-377F-4496-880D-43F8B82B3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FEBD0-1930-4544-804F-19699DD14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DEBFDB-C5E1-48E3-921B-5943ADEBC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4CE3FC-A2D4-4A9C-8602-8E4D95A04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71BE7D-C7E7-41A3-9C6C-5F22B93FD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D846-31FA-4A2B-B973-A88B1AB1A61E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8EF4B4-368E-4F99-B157-C8F22B705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35EE23-44BF-4280-B1AA-E833E4BCB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3A91-8D16-46B1-930D-9F3B8E7CE5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3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FFB7-BB7C-42EF-BE44-2FE3B7DFE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A7B51E-B2B1-4B3C-83DA-4F827B473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D846-31FA-4A2B-B973-A88B1AB1A61E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E5469F-BDDD-4690-AC66-2AEC9934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7226B8-8416-4AB5-BB78-C2A6BEFD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3A91-8D16-46B1-930D-9F3B8E7CE5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5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90D2D-41D4-4900-BC72-C6DAAF811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D846-31FA-4A2B-B973-A88B1AB1A61E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EFFFD2-E30E-4780-AFBA-28BD0C91F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5809E-CD16-40F8-AA83-096A6550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3A91-8D16-46B1-930D-9F3B8E7CE5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14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8B51-E8C5-4C34-9772-8DC61E2B7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B7A23-899A-4141-BB30-8F1AE8EF6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533B0-1463-44C7-9C1F-E87C218D2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8821C-51C2-4496-B998-49A64ADBE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D846-31FA-4A2B-B973-A88B1AB1A61E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B6B7A-6BE0-4A4C-9859-D5627FB36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BD880-B8FF-4B13-813F-681309EC2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3A91-8D16-46B1-930D-9F3B8E7CE5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16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DB7D-D4CE-4C8D-AF12-B5958DC69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BF13A9-EEEB-4898-981A-80354260A7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778930-9CA2-466A-9E1A-2EB25C5C6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D268C-FDFC-4B2E-B0C8-CDF0D9047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D846-31FA-4A2B-B973-A88B1AB1A61E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0BE1D-86A3-408F-916B-0646B54E9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FC3FB-B3DA-432E-BD99-60D7900D1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3A91-8D16-46B1-930D-9F3B8E7CE5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41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8BE3D9-3764-461E-858F-771C25C8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12181-CF21-42EB-881A-33EDFCD49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83D4F-C678-4A27-ACA3-979CE136D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8D846-31FA-4A2B-B973-A88B1AB1A61E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CB416-AB76-45D6-BEC5-8F3BDD18D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AA812-8108-4B35-ACB4-6DBBAB082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F3A91-8D16-46B1-930D-9F3B8E7CE5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6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B9B29751-A1A0-4981-8B46-76777786F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4" r="5539" b="1692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4367E0BA-5038-48B3-B2A2-68E763AC2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56010" y="-641490"/>
            <a:ext cx="2679980" cy="12369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A5951D-4FC0-4394-BFD2-99DA87537346}"/>
              </a:ext>
            </a:extLst>
          </p:cNvPr>
          <p:cNvSpPr txBox="1"/>
          <p:nvPr/>
        </p:nvSpPr>
        <p:spPr>
          <a:xfrm>
            <a:off x="1523454" y="1050865"/>
            <a:ext cx="91153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odoni MT" panose="02070603080606020203" pitchFamily="18" charset="0"/>
              </a:rPr>
              <a:t>PASSENGER POSITIONING SYSTEM</a:t>
            </a:r>
          </a:p>
        </p:txBody>
      </p:sp>
      <p:sp>
        <p:nvSpPr>
          <p:cNvPr id="5" name="Google Shape;1320;p54">
            <a:extLst>
              <a:ext uri="{FF2B5EF4-FFF2-40B4-BE49-F238E27FC236}">
                <a16:creationId xmlns:a16="http://schemas.microsoft.com/office/drawing/2014/main" id="{8D6EB03C-3947-4647-9C70-FAB70F6456C7}"/>
              </a:ext>
            </a:extLst>
          </p:cNvPr>
          <p:cNvSpPr txBox="1">
            <a:spLocks noGrp="1"/>
          </p:cNvSpPr>
          <p:nvPr/>
        </p:nvSpPr>
        <p:spPr>
          <a:xfrm>
            <a:off x="1749270" y="3598685"/>
            <a:ext cx="8663750" cy="43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Hammersmith One"/>
              <a:buNone/>
              <a:defRPr sz="5500" b="1" i="0" u="none" strike="noStrike" cap="none">
                <a:solidFill>
                  <a:srgbClr val="806860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Hammersmith One"/>
              <a:buNone/>
              <a:defRPr sz="5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Hammersmith One"/>
              <a:buNone/>
              <a:defRPr sz="5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Hammersmith One"/>
              <a:buNone/>
              <a:defRPr sz="5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Hammersmith One"/>
              <a:buNone/>
              <a:defRPr sz="5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Hammersmith One"/>
              <a:buNone/>
              <a:defRPr sz="5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Hammersmith One"/>
              <a:buNone/>
              <a:defRPr sz="5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Hammersmith One"/>
              <a:buNone/>
              <a:defRPr sz="5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Hammersmith One"/>
              <a:buNone/>
              <a:defRPr sz="5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sz="4400" dirty="0">
                <a:solidFill>
                  <a:schemeClr val="bg1"/>
                </a:solidFill>
                <a:latin typeface="Bodoni MT" panose="02070603080606020203" pitchFamily="18" charset="0"/>
                <a:ea typeface="Roboto" panose="02000000000000000000" pitchFamily="2" charset="0"/>
              </a:rPr>
              <a:t>System Analysis And Design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E2B3741-8F47-498E-83A1-B715CC80A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271" y="698516"/>
            <a:ext cx="1247729" cy="124772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17B720-1908-4DDF-91A6-40E4EFC44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38" y="698517"/>
            <a:ext cx="1247729" cy="124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3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1308D4-6A72-47C3-864B-343A55BA84ED}"/>
              </a:ext>
            </a:extLst>
          </p:cNvPr>
          <p:cNvSpPr txBox="1"/>
          <p:nvPr/>
        </p:nvSpPr>
        <p:spPr>
          <a:xfrm>
            <a:off x="-2140247" y="38481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800" b="1" dirty="0">
                <a:solidFill>
                  <a:schemeClr val="bg1"/>
                </a:solidFill>
                <a:latin typeface="Acme" panose="02000706050000020004" pitchFamily="2" charset="0"/>
              </a:rPr>
              <a:t>Someone Famous</a:t>
            </a:r>
            <a:endParaRPr lang="en-US" sz="2800" b="1" dirty="0">
              <a:solidFill>
                <a:schemeClr val="bg1"/>
              </a:solidFill>
              <a:latin typeface="Acme" panose="0200070605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A10012-A64B-9498-BF7C-E059A01BC9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F24349-DB1E-20EE-032D-F087974E9241}"/>
              </a:ext>
            </a:extLst>
          </p:cNvPr>
          <p:cNvSpPr/>
          <p:nvPr/>
        </p:nvSpPr>
        <p:spPr>
          <a:xfrm>
            <a:off x="0" y="-39816"/>
            <a:ext cx="12192000" cy="1523896"/>
          </a:xfrm>
          <a:prstGeom prst="rect">
            <a:avLst/>
          </a:prstGeom>
          <a:solidFill>
            <a:srgbClr val="2847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odoni MT" panose="02070603080606020203" pitchFamily="18" charset="0"/>
              </a:rPr>
              <a:t>Use case diagram</a:t>
            </a:r>
          </a:p>
        </p:txBody>
      </p:sp>
      <p:pic>
        <p:nvPicPr>
          <p:cNvPr id="7" name="Picture 5" descr="Icon&#10;&#10;Description automatically generated">
            <a:extLst>
              <a:ext uri="{FF2B5EF4-FFF2-40B4-BE49-F238E27FC236}">
                <a16:creationId xmlns:a16="http://schemas.microsoft.com/office/drawing/2014/main" id="{83782213-3246-D74C-A91F-0F059B265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656" y="118533"/>
            <a:ext cx="1247729" cy="1247729"/>
          </a:xfrm>
          <a:prstGeom prst="rect">
            <a:avLst/>
          </a:prstGeom>
        </p:spPr>
      </p:pic>
      <p:pic>
        <p:nvPicPr>
          <p:cNvPr id="9" name="Picture 5" descr="Icon&#10;&#10;Description automatically generated">
            <a:extLst>
              <a:ext uri="{FF2B5EF4-FFF2-40B4-BE49-F238E27FC236}">
                <a16:creationId xmlns:a16="http://schemas.microsoft.com/office/drawing/2014/main" id="{89A35070-A1A0-25BD-649E-2204C4F56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33" y="118532"/>
            <a:ext cx="1247729" cy="1247729"/>
          </a:xfrm>
          <a:prstGeom prst="rect">
            <a:avLst/>
          </a:prstGeom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id="{4E0170B1-F947-89B7-19DC-1328A28B79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0247" y="1602612"/>
            <a:ext cx="8242617" cy="5161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984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B9B29751-A1A0-4981-8B46-76777786F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4" r="5539" b="1692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4367E0BA-5038-48B3-B2A2-68E763AC2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56010" y="-641490"/>
            <a:ext cx="2679980" cy="12369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A5951D-4FC0-4394-BFD2-99DA87537346}"/>
              </a:ext>
            </a:extLst>
          </p:cNvPr>
          <p:cNvSpPr txBox="1"/>
          <p:nvPr/>
        </p:nvSpPr>
        <p:spPr>
          <a:xfrm>
            <a:off x="1523453" y="783679"/>
            <a:ext cx="91153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odoni MT" panose="02070603080606020203" pitchFamily="18" charset="0"/>
              </a:rPr>
              <a:t>Class diagram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E2B3741-8F47-498E-83A1-B715CC80A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008" y="725669"/>
            <a:ext cx="1247729" cy="124772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17B720-1908-4DDF-91A6-40E4EFC44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70" y="698515"/>
            <a:ext cx="1247729" cy="1247729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65460CCB-E2FD-E813-917B-C7A3845B13BF}"/>
              </a:ext>
            </a:extLst>
          </p:cNvPr>
          <p:cNvSpPr txBox="1"/>
          <p:nvPr/>
        </p:nvSpPr>
        <p:spPr>
          <a:xfrm>
            <a:off x="1951702" y="2190199"/>
            <a:ext cx="8288593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Bodoni MT" panose="02070603080606020203" pitchFamily="18" charset="0"/>
                <a:ea typeface="Roboto" panose="02000000000000000000" pitchFamily="2" charset="0"/>
              </a:rPr>
              <a:t>It presents a blueprint of the objects that make up a system. Such a diagram models the static structure of the passenger positioning system and thus provides a high-level view of its components and their relationships</a:t>
            </a:r>
          </a:p>
          <a:p>
            <a:endParaRPr lang="en-US" sz="15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98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165CF50-E255-48F8-A2D4-D84A52F07C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4" r="5539" b="169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3E6BFFA5-0F47-762E-7407-3430C11F2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4" r="5539" b="169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FCE643B-DE5C-FAF4-18C5-A621F3039169}"/>
              </a:ext>
            </a:extLst>
          </p:cNvPr>
          <p:cNvSpPr/>
          <p:nvPr/>
        </p:nvSpPr>
        <p:spPr>
          <a:xfrm>
            <a:off x="0" y="-39816"/>
            <a:ext cx="12192000" cy="1636388"/>
          </a:xfrm>
          <a:prstGeom prst="rect">
            <a:avLst/>
          </a:prstGeom>
          <a:solidFill>
            <a:srgbClr val="2847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odoni MT" panose="02070603080606020203" pitchFamily="18" charset="0"/>
              </a:rPr>
              <a:t>Class diagram</a:t>
            </a:r>
          </a:p>
        </p:txBody>
      </p:sp>
      <p:pic>
        <p:nvPicPr>
          <p:cNvPr id="26" name="Picture 5" descr="Icon&#10;&#10;Description automatically generated">
            <a:extLst>
              <a:ext uri="{FF2B5EF4-FFF2-40B4-BE49-F238E27FC236}">
                <a16:creationId xmlns:a16="http://schemas.microsoft.com/office/drawing/2014/main" id="{230CB8FD-16CC-C38A-F1FC-653FC9765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588" y="105095"/>
            <a:ext cx="1247729" cy="1247729"/>
          </a:xfrm>
          <a:prstGeom prst="rect">
            <a:avLst/>
          </a:prstGeom>
        </p:spPr>
      </p:pic>
      <p:pic>
        <p:nvPicPr>
          <p:cNvPr id="28" name="Picture 5" descr="Icon&#10;&#10;Description automatically generated">
            <a:extLst>
              <a:ext uri="{FF2B5EF4-FFF2-40B4-BE49-F238E27FC236}">
                <a16:creationId xmlns:a16="http://schemas.microsoft.com/office/drawing/2014/main" id="{678E1529-A025-AB78-8209-9050BCF5E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685" y="105094"/>
            <a:ext cx="1247729" cy="1247729"/>
          </a:xfrm>
          <a:prstGeom prst="rect">
            <a:avLst/>
          </a:prstGeom>
        </p:spPr>
      </p:pic>
      <p:pic>
        <p:nvPicPr>
          <p:cNvPr id="29" name="Picture 13">
            <a:extLst>
              <a:ext uri="{FF2B5EF4-FFF2-40B4-BE49-F238E27FC236}">
                <a16:creationId xmlns:a16="http://schemas.microsoft.com/office/drawing/2014/main" id="{AED4EE01-CAAA-49A6-7E85-A7FEB36D49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09487" y="1701666"/>
            <a:ext cx="8461926" cy="515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9879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B9B29751-A1A0-4981-8B46-76777786F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4" r="5539" b="1692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4367E0BA-5038-48B3-B2A2-68E763AC2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56010" y="-641490"/>
            <a:ext cx="2679980" cy="12369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A5951D-4FC0-4394-BFD2-99DA87537346}"/>
              </a:ext>
            </a:extLst>
          </p:cNvPr>
          <p:cNvSpPr txBox="1"/>
          <p:nvPr/>
        </p:nvSpPr>
        <p:spPr>
          <a:xfrm>
            <a:off x="1523453" y="783679"/>
            <a:ext cx="91153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odoni MT" panose="02070603080606020203" pitchFamily="18" charset="0"/>
              </a:rPr>
              <a:t>Activity diagram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E2B3741-8F47-498E-83A1-B715CC80A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008" y="725669"/>
            <a:ext cx="1247729" cy="124772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17B720-1908-4DDF-91A6-40E4EFC44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70" y="698515"/>
            <a:ext cx="1247729" cy="1247729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65460CCB-E2FD-E813-917B-C7A3845B13BF}"/>
              </a:ext>
            </a:extLst>
          </p:cNvPr>
          <p:cNvSpPr txBox="1"/>
          <p:nvPr/>
        </p:nvSpPr>
        <p:spPr>
          <a:xfrm>
            <a:off x="1951702" y="2190199"/>
            <a:ext cx="82885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Bodoni MT" panose="02070603080606020203" pitchFamily="18" charset="0"/>
                <a:ea typeface="Roboto" panose="02000000000000000000" pitchFamily="2" charset="0"/>
              </a:rPr>
              <a:t>A flow chart that </a:t>
            </a:r>
            <a:r>
              <a:rPr lang="en-US" sz="2800" dirty="0">
                <a:solidFill>
                  <a:schemeClr val="bg1"/>
                </a:solidFill>
                <a:latin typeface="Bodoni MT" panose="02070603080606020203" pitchFamily="18" charset="0"/>
                <a:ea typeface="Roboto" panose="02000000000000000000" pitchFamily="2" charset="0"/>
              </a:rPr>
              <a:t>models flow of activities within a system</a:t>
            </a:r>
            <a:r>
              <a:rPr lang="en-US" sz="2800" b="0" dirty="0">
                <a:solidFill>
                  <a:schemeClr val="bg1"/>
                </a:solidFill>
                <a:latin typeface="Bodoni MT" panose="02070603080606020203" pitchFamily="18" charset="0"/>
                <a:ea typeface="Roboto" panose="02000000000000000000" pitchFamily="2" charset="0"/>
              </a:rPr>
              <a:t>. It depicts the actions, decisions and branching paths that occur during the execution of an activity.</a:t>
            </a:r>
            <a:endParaRPr lang="en-US" sz="15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558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59E8EEF-ECF5-40C5-B35A-6ED356B34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4" r="5539" b="169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5" descr="Icon&#10;&#10;Description automatically generated">
            <a:extLst>
              <a:ext uri="{FF2B5EF4-FFF2-40B4-BE49-F238E27FC236}">
                <a16:creationId xmlns:a16="http://schemas.microsoft.com/office/drawing/2014/main" id="{A2598310-ED44-47CC-372D-1F63A1424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588" y="105095"/>
            <a:ext cx="1247729" cy="1247729"/>
          </a:xfrm>
          <a:prstGeom prst="rect">
            <a:avLst/>
          </a:prstGeom>
        </p:spPr>
      </p:pic>
      <p:pic>
        <p:nvPicPr>
          <p:cNvPr id="14" name="Picture 5" descr="Icon&#10;&#10;Description automatically generated">
            <a:extLst>
              <a:ext uri="{FF2B5EF4-FFF2-40B4-BE49-F238E27FC236}">
                <a16:creationId xmlns:a16="http://schemas.microsoft.com/office/drawing/2014/main" id="{34A9FA81-7A9E-AE19-91B1-95A9459A5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685" y="105094"/>
            <a:ext cx="1247729" cy="124772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30AA1AE-3B8D-91D6-E106-FA117D6103D8}"/>
              </a:ext>
            </a:extLst>
          </p:cNvPr>
          <p:cNvSpPr/>
          <p:nvPr/>
        </p:nvSpPr>
        <p:spPr>
          <a:xfrm>
            <a:off x="0" y="-10922"/>
            <a:ext cx="12192000" cy="1636388"/>
          </a:xfrm>
          <a:prstGeom prst="rect">
            <a:avLst/>
          </a:prstGeom>
          <a:solidFill>
            <a:srgbClr val="2847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odoni MT" panose="02070603080606020203" pitchFamily="18" charset="0"/>
              </a:rPr>
              <a:t>Activity diagram</a:t>
            </a:r>
          </a:p>
        </p:txBody>
      </p:sp>
      <p:pic>
        <p:nvPicPr>
          <p:cNvPr id="18" name="Picture 5" descr="Icon&#10;&#10;Description automatically generated">
            <a:extLst>
              <a:ext uri="{FF2B5EF4-FFF2-40B4-BE49-F238E27FC236}">
                <a16:creationId xmlns:a16="http://schemas.microsoft.com/office/drawing/2014/main" id="{AB1D6D67-6024-52F7-2296-C6113BF8D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039" y="210190"/>
            <a:ext cx="1247729" cy="1247729"/>
          </a:xfrm>
          <a:prstGeom prst="rect">
            <a:avLst/>
          </a:prstGeom>
        </p:spPr>
      </p:pic>
      <p:pic>
        <p:nvPicPr>
          <p:cNvPr id="19" name="Picture 5" descr="Icon&#10;&#10;Description automatically generated">
            <a:extLst>
              <a:ext uri="{FF2B5EF4-FFF2-40B4-BE49-F238E27FC236}">
                <a16:creationId xmlns:a16="http://schemas.microsoft.com/office/drawing/2014/main" id="{95FF1E2B-F0D7-5E17-E148-19E604155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147" y="210188"/>
            <a:ext cx="1247729" cy="1247729"/>
          </a:xfrm>
          <a:prstGeom prst="rect">
            <a:avLst/>
          </a:prstGeom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37C0EEBB-16C4-8532-FB50-B6E0C31744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20587" y="1835654"/>
            <a:ext cx="8324509" cy="4917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3061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B9B29751-A1A0-4981-8B46-76777786F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4" r="5539" b="1692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4367E0BA-5038-48B3-B2A2-68E763AC2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56010" y="-641490"/>
            <a:ext cx="2679980" cy="12369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A5951D-4FC0-4394-BFD2-99DA87537346}"/>
              </a:ext>
            </a:extLst>
          </p:cNvPr>
          <p:cNvSpPr txBox="1"/>
          <p:nvPr/>
        </p:nvSpPr>
        <p:spPr>
          <a:xfrm>
            <a:off x="1523453" y="783679"/>
            <a:ext cx="91153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odoni MT" panose="02070603080606020203" pitchFamily="18" charset="0"/>
              </a:rPr>
              <a:t>Sequence diagram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E2B3741-8F47-498E-83A1-B715CC80A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008" y="725669"/>
            <a:ext cx="1247729" cy="124772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17B720-1908-4DDF-91A6-40E4EFC44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70" y="698515"/>
            <a:ext cx="1247729" cy="1247729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65460CCB-E2FD-E813-917B-C7A3845B13BF}"/>
              </a:ext>
            </a:extLst>
          </p:cNvPr>
          <p:cNvSpPr txBox="1"/>
          <p:nvPr/>
        </p:nvSpPr>
        <p:spPr>
          <a:xfrm>
            <a:off x="1951702" y="2190199"/>
            <a:ext cx="8288593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Bodoni MT" panose="02070603080606020203" pitchFamily="18" charset="0"/>
                <a:ea typeface="Roboto" panose="02000000000000000000" pitchFamily="2" charset="0"/>
              </a:rPr>
              <a:t>It details how operations are carried out within the system. It illustrates the flow of interaction between the different components of the passenger positioning system.</a:t>
            </a:r>
          </a:p>
          <a:p>
            <a:endParaRPr lang="en-US" sz="15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068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27B2FE-312D-1B69-401A-BB42BB950A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135E7477-BAA5-4932-939B-D45396C2F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4" r="5539" b="169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792AC6F-701A-8480-CCD5-291E3330BC71}"/>
              </a:ext>
            </a:extLst>
          </p:cNvPr>
          <p:cNvSpPr/>
          <p:nvPr/>
        </p:nvSpPr>
        <p:spPr>
          <a:xfrm>
            <a:off x="0" y="-39817"/>
            <a:ext cx="12192000" cy="1800065"/>
          </a:xfrm>
          <a:prstGeom prst="rect">
            <a:avLst/>
          </a:prstGeom>
          <a:solidFill>
            <a:srgbClr val="2847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odoni MT" panose="02070603080606020203" pitchFamily="18" charset="0"/>
              </a:rPr>
              <a:t>Sequence diagram</a:t>
            </a:r>
          </a:p>
        </p:txBody>
      </p:sp>
      <p:pic>
        <p:nvPicPr>
          <p:cNvPr id="18" name="Picture 5" descr="Icon&#10;&#10;Description automatically generated">
            <a:extLst>
              <a:ext uri="{FF2B5EF4-FFF2-40B4-BE49-F238E27FC236}">
                <a16:creationId xmlns:a16="http://schemas.microsoft.com/office/drawing/2014/main" id="{433120A5-7B16-5B41-571C-B8A27BE17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93" y="236350"/>
            <a:ext cx="1247729" cy="1247729"/>
          </a:xfrm>
          <a:prstGeom prst="rect">
            <a:avLst/>
          </a:prstGeom>
        </p:spPr>
      </p:pic>
      <p:pic>
        <p:nvPicPr>
          <p:cNvPr id="19" name="Picture 5" descr="Icon&#10;&#10;Description automatically generated">
            <a:extLst>
              <a:ext uri="{FF2B5EF4-FFF2-40B4-BE49-F238E27FC236}">
                <a16:creationId xmlns:a16="http://schemas.microsoft.com/office/drawing/2014/main" id="{E052F046-7E97-BC92-9C48-9D4F6216E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878" y="236350"/>
            <a:ext cx="1247729" cy="124772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9E42716-3E3A-C24B-8614-0ED54AB1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393" y="2153264"/>
            <a:ext cx="7968562" cy="446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2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E17A198B-40AF-EB09-06B3-291DAC2F9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4" r="5539" b="169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734C33-2D7F-6C44-3E50-F9C635007B96}"/>
              </a:ext>
            </a:extLst>
          </p:cNvPr>
          <p:cNvSpPr/>
          <p:nvPr/>
        </p:nvSpPr>
        <p:spPr>
          <a:xfrm>
            <a:off x="0" y="-39817"/>
            <a:ext cx="12192000" cy="1800065"/>
          </a:xfrm>
          <a:prstGeom prst="rect">
            <a:avLst/>
          </a:prstGeom>
          <a:solidFill>
            <a:srgbClr val="2847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odoni MT" panose="02070603080606020203" pitchFamily="18" charset="0"/>
              </a:rPr>
              <a:t>Sequence diagram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C2AD1D1-65E8-E8FC-2520-A911FC40E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93" y="236350"/>
            <a:ext cx="1247729" cy="1247729"/>
          </a:xfrm>
          <a:prstGeom prst="rect">
            <a:avLst/>
          </a:prstGeom>
        </p:spPr>
      </p:pic>
      <p:pic>
        <p:nvPicPr>
          <p:cNvPr id="7" name="Picture 5" descr="Icon&#10;&#10;Description automatically generated">
            <a:extLst>
              <a:ext uri="{FF2B5EF4-FFF2-40B4-BE49-F238E27FC236}">
                <a16:creationId xmlns:a16="http://schemas.microsoft.com/office/drawing/2014/main" id="{5FCC6C4B-CC0F-C9C9-2BD2-BEABC6529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878" y="236350"/>
            <a:ext cx="1247729" cy="12477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E41AB90-DFF7-B2E8-E2B9-596C73AAC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91" y="1847151"/>
            <a:ext cx="7370618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23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F7BF5FD-BB79-46C6-85F6-59FDBA27F1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4" r="5539" b="169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B1A5DFF7-35A4-4030-A82E-B0E73AF43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97350" y="-5147816"/>
            <a:ext cx="2196348" cy="123910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23C2DE-EFC3-4234-AF72-7ACB43E106A9}"/>
              </a:ext>
            </a:extLst>
          </p:cNvPr>
          <p:cNvSpPr txBox="1"/>
          <p:nvPr/>
        </p:nvSpPr>
        <p:spPr>
          <a:xfrm>
            <a:off x="2267893" y="2519369"/>
            <a:ext cx="7290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Bodoni MT" panose="02070603080606020203" pitchFamily="18" charset="0"/>
              </a:rPr>
              <a:t>Thank you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02BE438-7CB7-432A-A588-8E79148E6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250" y="2595079"/>
            <a:ext cx="1247729" cy="124772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9820643-279C-4B21-939B-952D64339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29" y="2557226"/>
            <a:ext cx="1247729" cy="124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3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6B32EAD-5D90-45BA-A928-F6D252411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4" r="5539" b="169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Google Shape;1341;p56">
            <a:hlinkClick r:id="" action="ppaction://noaction"/>
            <a:extLst>
              <a:ext uri="{FF2B5EF4-FFF2-40B4-BE49-F238E27FC236}">
                <a16:creationId xmlns:a16="http://schemas.microsoft.com/office/drawing/2014/main" id="{39ED01D7-899A-4B79-8139-6BC00AA3584B}"/>
              </a:ext>
            </a:extLst>
          </p:cNvPr>
          <p:cNvSpPr txBox="1">
            <a:spLocks noGrp="1"/>
          </p:cNvSpPr>
          <p:nvPr/>
        </p:nvSpPr>
        <p:spPr>
          <a:xfrm>
            <a:off x="1657879" y="4766335"/>
            <a:ext cx="1022152" cy="76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2400" b="1" i="0" u="none" strike="noStrike" cap="none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  <a:latin typeface="Bodoni MT" panose="02070603080606020203" pitchFamily="18" charset="0"/>
                <a:ea typeface="Kozuka Gothic Pro B" panose="020B0800000000000000" pitchFamily="34" charset="-128"/>
              </a:rPr>
              <a:t>03</a:t>
            </a:r>
            <a:endParaRPr sz="4000" dirty="0">
              <a:solidFill>
                <a:schemeClr val="bg1"/>
              </a:solidFill>
              <a:latin typeface="Bodoni MT" panose="02070603080606020203" pitchFamily="18" charset="0"/>
              <a:ea typeface="Kozuka Gothic Pro B" panose="020B0800000000000000" pitchFamily="34" charset="-128"/>
            </a:endParaRPr>
          </a:p>
        </p:txBody>
      </p:sp>
      <p:sp>
        <p:nvSpPr>
          <p:cNvPr id="4" name="Google Shape;1335;p56">
            <a:hlinkClick r:id="" action="ppaction://noaction"/>
            <a:extLst>
              <a:ext uri="{FF2B5EF4-FFF2-40B4-BE49-F238E27FC236}">
                <a16:creationId xmlns:a16="http://schemas.microsoft.com/office/drawing/2014/main" id="{70A79292-8ACB-4B6F-9766-971CE8B497BC}"/>
              </a:ext>
            </a:extLst>
          </p:cNvPr>
          <p:cNvSpPr txBox="1">
            <a:spLocks noGrp="1"/>
          </p:cNvSpPr>
          <p:nvPr/>
        </p:nvSpPr>
        <p:spPr>
          <a:xfrm>
            <a:off x="2538030" y="4920058"/>
            <a:ext cx="3244051" cy="121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 dirty="0">
                <a:solidFill>
                  <a:schemeClr val="bg1"/>
                </a:solidFill>
                <a:latin typeface="Bodoni MT" panose="02070603080606020203" pitchFamily="18" charset="0"/>
              </a:rPr>
              <a:t>Architectural Overview</a:t>
            </a:r>
            <a:endParaRPr sz="32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Google Shape;1341;p56">
            <a:hlinkClick r:id="" action="ppaction://noaction"/>
            <a:extLst>
              <a:ext uri="{FF2B5EF4-FFF2-40B4-BE49-F238E27FC236}">
                <a16:creationId xmlns:a16="http://schemas.microsoft.com/office/drawing/2014/main" id="{CBE0EB78-92B6-4916-9AA7-0390E03F3B0C}"/>
              </a:ext>
            </a:extLst>
          </p:cNvPr>
          <p:cNvSpPr txBox="1">
            <a:spLocks noGrp="1"/>
          </p:cNvSpPr>
          <p:nvPr/>
        </p:nvSpPr>
        <p:spPr>
          <a:xfrm>
            <a:off x="1719428" y="3085808"/>
            <a:ext cx="1022152" cy="76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2400" b="1" i="0" u="none" strike="noStrike" cap="none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  <a:latin typeface="Bodoni MT" panose="02070603080606020203" pitchFamily="18" charset="0"/>
                <a:ea typeface="Kozuka Gothic Pro B" panose="020B0800000000000000" pitchFamily="34" charset="-128"/>
              </a:rPr>
              <a:t>01</a:t>
            </a:r>
            <a:endParaRPr sz="4000" dirty="0">
              <a:solidFill>
                <a:schemeClr val="bg1"/>
              </a:solidFill>
              <a:latin typeface="Bodoni MT" panose="02070603080606020203" pitchFamily="18" charset="0"/>
              <a:ea typeface="Kozuka Gothic Pro B" panose="020B0800000000000000" pitchFamily="34" charset="-128"/>
            </a:endParaRPr>
          </a:p>
        </p:txBody>
      </p:sp>
      <p:sp>
        <p:nvSpPr>
          <p:cNvPr id="8" name="Google Shape;1341;p56">
            <a:hlinkClick r:id="" action="ppaction://noaction"/>
            <a:extLst>
              <a:ext uri="{FF2B5EF4-FFF2-40B4-BE49-F238E27FC236}">
                <a16:creationId xmlns:a16="http://schemas.microsoft.com/office/drawing/2014/main" id="{8BBCC371-339E-4B10-8966-AD55766A9307}"/>
              </a:ext>
            </a:extLst>
          </p:cNvPr>
          <p:cNvSpPr txBox="1">
            <a:spLocks noGrp="1"/>
          </p:cNvSpPr>
          <p:nvPr/>
        </p:nvSpPr>
        <p:spPr>
          <a:xfrm>
            <a:off x="6334306" y="3165465"/>
            <a:ext cx="1022152" cy="76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2400" b="1" i="0" u="none" strike="noStrike" cap="none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  <a:latin typeface="Bodoni MT" panose="02070603080606020203" pitchFamily="18" charset="0"/>
                <a:ea typeface="Kozuka Gothic Pro B" panose="020B0800000000000000" pitchFamily="34" charset="-128"/>
              </a:rPr>
              <a:t>02</a:t>
            </a:r>
            <a:endParaRPr sz="4000" dirty="0">
              <a:solidFill>
                <a:schemeClr val="bg1"/>
              </a:solidFill>
              <a:latin typeface="Bodoni MT" panose="02070603080606020203" pitchFamily="18" charset="0"/>
              <a:ea typeface="Kozuka Gothic Pro B" panose="020B0800000000000000" pitchFamily="34" charset="-128"/>
            </a:endParaRPr>
          </a:p>
        </p:txBody>
      </p:sp>
      <p:sp>
        <p:nvSpPr>
          <p:cNvPr id="9" name="Google Shape;1335;p56">
            <a:hlinkClick r:id="" action="ppaction://noaction"/>
            <a:extLst>
              <a:ext uri="{FF2B5EF4-FFF2-40B4-BE49-F238E27FC236}">
                <a16:creationId xmlns:a16="http://schemas.microsoft.com/office/drawing/2014/main" id="{7A4FA157-65AF-4407-B4B3-88EA9E721089}"/>
              </a:ext>
            </a:extLst>
          </p:cNvPr>
          <p:cNvSpPr txBox="1">
            <a:spLocks noGrp="1"/>
          </p:cNvSpPr>
          <p:nvPr/>
        </p:nvSpPr>
        <p:spPr>
          <a:xfrm>
            <a:off x="7356458" y="3261540"/>
            <a:ext cx="2971493" cy="109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 dirty="0">
                <a:solidFill>
                  <a:schemeClr val="bg1"/>
                </a:solidFill>
                <a:latin typeface="Bodoni MT" panose="02070603080606020203" pitchFamily="18" charset="0"/>
              </a:rPr>
              <a:t>Implementation overview</a:t>
            </a:r>
            <a:endParaRPr sz="32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11" name="Google Shape;1341;p56">
            <a:hlinkClick r:id="" action="ppaction://noaction"/>
            <a:extLst>
              <a:ext uri="{FF2B5EF4-FFF2-40B4-BE49-F238E27FC236}">
                <a16:creationId xmlns:a16="http://schemas.microsoft.com/office/drawing/2014/main" id="{3717C36A-79C4-4FB3-B9F5-AD48B15C5CE9}"/>
              </a:ext>
            </a:extLst>
          </p:cNvPr>
          <p:cNvSpPr txBox="1">
            <a:spLocks noGrp="1"/>
          </p:cNvSpPr>
          <p:nvPr/>
        </p:nvSpPr>
        <p:spPr>
          <a:xfrm>
            <a:off x="6334306" y="4766334"/>
            <a:ext cx="1022152" cy="76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2400" b="1" i="0" u="none" strike="noStrike" cap="none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  <a:latin typeface="Bodoni MT" panose="02070603080606020203" pitchFamily="18" charset="0"/>
                <a:ea typeface="Kozuka Gothic Pro B" panose="020B0800000000000000" pitchFamily="34" charset="-128"/>
              </a:rPr>
              <a:t>04</a:t>
            </a:r>
            <a:endParaRPr sz="4000" dirty="0">
              <a:solidFill>
                <a:schemeClr val="bg1"/>
              </a:solidFill>
              <a:latin typeface="Bodoni MT" panose="02070603080606020203" pitchFamily="18" charset="0"/>
              <a:ea typeface="Kozuka Gothic Pro B" panose="020B0800000000000000" pitchFamily="34" charset="-128"/>
            </a:endParaRPr>
          </a:p>
        </p:txBody>
      </p:sp>
      <p:sp>
        <p:nvSpPr>
          <p:cNvPr id="12" name="Google Shape;1335;p56">
            <a:hlinkClick r:id="" action="ppaction://noaction"/>
            <a:extLst>
              <a:ext uri="{FF2B5EF4-FFF2-40B4-BE49-F238E27FC236}">
                <a16:creationId xmlns:a16="http://schemas.microsoft.com/office/drawing/2014/main" id="{2001DC8C-83F5-4A7F-A130-566D1E20B569}"/>
              </a:ext>
            </a:extLst>
          </p:cNvPr>
          <p:cNvSpPr txBox="1">
            <a:spLocks noGrp="1"/>
          </p:cNvSpPr>
          <p:nvPr/>
        </p:nvSpPr>
        <p:spPr>
          <a:xfrm>
            <a:off x="7277189" y="4947470"/>
            <a:ext cx="3232776" cy="160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 dirty="0">
                <a:solidFill>
                  <a:schemeClr val="bg1"/>
                </a:solidFill>
                <a:latin typeface="Bodoni MT" panose="02070603080606020203" pitchFamily="18" charset="0"/>
              </a:rPr>
              <a:t>Design and Implementation plan</a:t>
            </a:r>
            <a:endParaRPr sz="32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14" name="Google Shape;1339;p56">
            <a:extLst>
              <a:ext uri="{FF2B5EF4-FFF2-40B4-BE49-F238E27FC236}">
                <a16:creationId xmlns:a16="http://schemas.microsoft.com/office/drawing/2014/main" id="{670BABE4-9296-4839-9E61-5EF6765A8A17}"/>
              </a:ext>
            </a:extLst>
          </p:cNvPr>
          <p:cNvSpPr txBox="1">
            <a:spLocks noGrp="1"/>
          </p:cNvSpPr>
          <p:nvPr/>
        </p:nvSpPr>
        <p:spPr>
          <a:xfrm>
            <a:off x="2604954" y="3251145"/>
            <a:ext cx="2971493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None/>
              <a:defRPr sz="1600" b="0" i="0" u="none" strike="noStrike" cap="none">
                <a:solidFill>
                  <a:srgbClr val="000000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Bodoni MT" panose="02070603080606020203" pitchFamily="18" charset="0"/>
                <a:ea typeface="Roboto" panose="02000000000000000000" pitchFamily="2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4BDD8A-3181-4E54-A9B3-952D5AC95673}"/>
              </a:ext>
            </a:extLst>
          </p:cNvPr>
          <p:cNvSpPr txBox="1"/>
          <p:nvPr/>
        </p:nvSpPr>
        <p:spPr>
          <a:xfrm>
            <a:off x="-313919" y="183732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odoni MT" panose="02070603080606020203" pitchFamily="18" charset="0"/>
              </a:rPr>
              <a:t>Table Of Contents</a:t>
            </a:r>
          </a:p>
        </p:txBody>
      </p:sp>
      <p:pic>
        <p:nvPicPr>
          <p:cNvPr id="16" name="Picture 15" descr="A picture containing logo&#10;&#10;Description automatically generated">
            <a:extLst>
              <a:ext uri="{FF2B5EF4-FFF2-40B4-BE49-F238E27FC236}">
                <a16:creationId xmlns:a16="http://schemas.microsoft.com/office/drawing/2014/main" id="{A3654E24-8D37-435F-A04C-4F7A7C422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97828" y="-5171754"/>
            <a:ext cx="2196348" cy="12391073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BBDFBEA-6CA6-4C62-8106-DDDE237EF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951" y="3085808"/>
            <a:ext cx="1022153" cy="1022153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DAF2B10-ED12-4527-B4DC-72B7DC412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74" y="3104569"/>
            <a:ext cx="1022153" cy="1022153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E4E88BB-F039-4128-A88B-26062E215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950" y="4961766"/>
            <a:ext cx="1022153" cy="1022153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5A768C49-01F8-41AF-A80F-B97EDF13C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6" y="4961766"/>
            <a:ext cx="1022153" cy="102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02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D3F08580-4390-4BE5-8E99-1CEC97516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DE107E-C4B3-42F2-8E56-572A039ADA3E}"/>
              </a:ext>
            </a:extLst>
          </p:cNvPr>
          <p:cNvSpPr txBox="1"/>
          <p:nvPr/>
        </p:nvSpPr>
        <p:spPr>
          <a:xfrm>
            <a:off x="359341" y="2502901"/>
            <a:ext cx="66720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odoni MT" panose="02070603080606020203" pitchFamily="18" charset="0"/>
                <a:ea typeface="Malgun Gothic" panose="020B0503020000020004" pitchFamily="34" charset="-127"/>
              </a:rPr>
              <a:t>Introduction</a:t>
            </a: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166B5FD0-CEA0-4B35-907E-5CC269ACE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53153" y="-4897008"/>
            <a:ext cx="2679980" cy="12395835"/>
          </a:xfrm>
          <a:prstGeom prst="rect">
            <a:avLst/>
          </a:prstGeom>
        </p:spPr>
      </p:pic>
      <p:pic>
        <p:nvPicPr>
          <p:cNvPr id="8" name="Picture 7" descr="A green toy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8DCE876-098B-420B-974E-22E6286C9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9461">
            <a:off x="7499453" y="1890361"/>
            <a:ext cx="4774637" cy="4774637"/>
          </a:xfrm>
          <a:prstGeom prst="rect">
            <a:avLst/>
          </a:prstGeom>
        </p:spPr>
      </p:pic>
      <p:sp>
        <p:nvSpPr>
          <p:cNvPr id="7" name="Flèche : pentagone 6">
            <a:extLst>
              <a:ext uri="{FF2B5EF4-FFF2-40B4-BE49-F238E27FC236}">
                <a16:creationId xmlns:a16="http://schemas.microsoft.com/office/drawing/2014/main" id="{D364202E-404A-01B0-19E0-5CA9064AC948}"/>
              </a:ext>
            </a:extLst>
          </p:cNvPr>
          <p:cNvSpPr/>
          <p:nvPr/>
        </p:nvSpPr>
        <p:spPr>
          <a:xfrm>
            <a:off x="1807556" y="4743527"/>
            <a:ext cx="3775588" cy="766916"/>
          </a:xfrm>
          <a:prstGeom prst="homePlat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98C9D2B1-E72D-5A99-6381-B4546A144452}"/>
              </a:ext>
            </a:extLst>
          </p:cNvPr>
          <p:cNvSpPr/>
          <p:nvPr/>
        </p:nvSpPr>
        <p:spPr>
          <a:xfrm>
            <a:off x="1807556" y="3692730"/>
            <a:ext cx="3775588" cy="766916"/>
          </a:xfrm>
          <a:prstGeom prst="homePlat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èche : pentagone 9">
            <a:extLst>
              <a:ext uri="{FF2B5EF4-FFF2-40B4-BE49-F238E27FC236}">
                <a16:creationId xmlns:a16="http://schemas.microsoft.com/office/drawing/2014/main" id="{97257DC8-B076-46C0-0140-169721A7CDD1}"/>
              </a:ext>
            </a:extLst>
          </p:cNvPr>
          <p:cNvSpPr/>
          <p:nvPr/>
        </p:nvSpPr>
        <p:spPr>
          <a:xfrm>
            <a:off x="1807556" y="5809171"/>
            <a:ext cx="3775588" cy="766916"/>
          </a:xfrm>
          <a:prstGeom prst="homePlat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E4C0F44-93D4-E286-5677-FD93211EF16B}"/>
              </a:ext>
            </a:extLst>
          </p:cNvPr>
          <p:cNvSpPr txBox="1"/>
          <p:nvPr/>
        </p:nvSpPr>
        <p:spPr>
          <a:xfrm>
            <a:off x="2416866" y="3769539"/>
            <a:ext cx="255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odoni MT" panose="02070603080606020203" pitchFamily="18" charset="0"/>
              </a:rPr>
              <a:t>Overview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16BE69-A15E-22C1-4D9A-3E73CB564877}"/>
              </a:ext>
            </a:extLst>
          </p:cNvPr>
          <p:cNvSpPr txBox="1"/>
          <p:nvPr/>
        </p:nvSpPr>
        <p:spPr>
          <a:xfrm>
            <a:off x="2294002" y="5918650"/>
            <a:ext cx="255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odoni MT" panose="02070603080606020203" pitchFamily="18" charset="0"/>
              </a:rPr>
              <a:t>Design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A221121-2BCA-6848-04B6-4F85AA3E27E1}"/>
              </a:ext>
            </a:extLst>
          </p:cNvPr>
          <p:cNvSpPr txBox="1"/>
          <p:nvPr/>
        </p:nvSpPr>
        <p:spPr>
          <a:xfrm>
            <a:off x="2304877" y="4803819"/>
            <a:ext cx="3118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odoni MT" panose="02070603080606020203" pitchFamily="18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895137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341B38B-C716-447F-B9AC-82784040A2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4" r="5539" b="1692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5FC039-D2B8-4F2D-B2CE-BE0B277CAAE7}"/>
              </a:ext>
            </a:extLst>
          </p:cNvPr>
          <p:cNvSpPr txBox="1"/>
          <p:nvPr/>
        </p:nvSpPr>
        <p:spPr>
          <a:xfrm>
            <a:off x="1685007" y="759323"/>
            <a:ext cx="88210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odoni MT" panose="02070603080606020203" pitchFamily="18" charset="0"/>
              </a:rPr>
              <a:t>Implementation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16DB62-9346-40E1-B005-7090598C3EA5}"/>
              </a:ext>
            </a:extLst>
          </p:cNvPr>
          <p:cNvSpPr txBox="1"/>
          <p:nvPr/>
        </p:nvSpPr>
        <p:spPr>
          <a:xfrm>
            <a:off x="2268317" y="1952793"/>
            <a:ext cx="765441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doni MT" panose="02070603080606020203" pitchFamily="18" charset="0"/>
                <a:ea typeface="Roboto" panose="02000000000000000000" pitchFamily="2" charset="0"/>
              </a:rPr>
              <a:t>Here we describe the interaction of the user with the system’s interface.</a:t>
            </a:r>
          </a:p>
          <a:p>
            <a:endParaRPr lang="en-US" sz="2800" dirty="0">
              <a:solidFill>
                <a:schemeClr val="bg1"/>
              </a:solidFill>
              <a:latin typeface="Bodoni MT" panose="02070603080606020203" pitchFamily="18" charset="0"/>
              <a:ea typeface="Roboto" panose="020000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Bodoni MT" panose="02070603080606020203" pitchFamily="18" charset="0"/>
                <a:ea typeface="Roboto" panose="02000000000000000000" pitchFamily="2" charset="0"/>
              </a:rPr>
              <a:t>Passengers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Bodoni MT" panose="02070603080606020203" pitchFamily="18" charset="0"/>
                <a:ea typeface="Roboto" panose="02000000000000000000" pitchFamily="2" charset="0"/>
              </a:rPr>
              <a:t>Hired drivers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Bodoni MT" panose="02070603080606020203" pitchFamily="18" charset="0"/>
                <a:ea typeface="Roboto" panose="02000000000000000000" pitchFamily="2" charset="0"/>
              </a:rPr>
              <a:t>Freelance drivers</a:t>
            </a:r>
          </a:p>
          <a:p>
            <a:endParaRPr lang="en-US" sz="2800" dirty="0">
              <a:solidFill>
                <a:schemeClr val="bg1"/>
              </a:solidFill>
              <a:latin typeface="Bodoni MT" panose="02070603080606020203" pitchFamily="18" charset="0"/>
              <a:ea typeface="Roboto" panose="02000000000000000000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Bodoni MT" panose="02070603080606020203" pitchFamily="18" charset="0"/>
                <a:ea typeface="Roboto" panose="02000000000000000000" pitchFamily="2" charset="0"/>
              </a:rPr>
              <a:t>                                      </a:t>
            </a:r>
          </a:p>
          <a:p>
            <a:b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DFC53C81-3A37-46BA-8570-3DDE7D1A6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97349" y="-549129"/>
            <a:ext cx="2196348" cy="12391073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FC32488-5FAE-414A-A61A-3B7CD4197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861" y="612585"/>
            <a:ext cx="1247729" cy="1247729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8AC225C-C62C-46E1-9732-FCD16A130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84" y="612586"/>
            <a:ext cx="1247729" cy="124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12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71BB68ED-23E0-5532-F743-ECB5000BEA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49067FBD-5BD1-4AC3-BED7-B849D1661D96}"/>
              </a:ext>
            </a:extLst>
          </p:cNvPr>
          <p:cNvSpPr/>
          <p:nvPr/>
        </p:nvSpPr>
        <p:spPr>
          <a:xfrm>
            <a:off x="10075809" y="4915575"/>
            <a:ext cx="861754" cy="827284"/>
          </a:xfrm>
          <a:prstGeom prst="flowChartConnector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BF6ECAD-435F-442B-BF68-154EA3D91334}"/>
              </a:ext>
            </a:extLst>
          </p:cNvPr>
          <p:cNvSpPr/>
          <p:nvPr/>
        </p:nvSpPr>
        <p:spPr>
          <a:xfrm>
            <a:off x="7891409" y="4915575"/>
            <a:ext cx="861754" cy="827284"/>
          </a:xfrm>
          <a:prstGeom prst="flowChartConnector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C7EB0451-6EE8-4506-A30F-4778A49ABA6F}"/>
              </a:ext>
            </a:extLst>
          </p:cNvPr>
          <p:cNvSpPr/>
          <p:nvPr/>
        </p:nvSpPr>
        <p:spPr>
          <a:xfrm>
            <a:off x="5719072" y="4872801"/>
            <a:ext cx="861754" cy="827284"/>
          </a:xfrm>
          <a:prstGeom prst="flowChartConnector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A59234-4B1F-489C-9BE0-4B3A41F08D86}"/>
              </a:ext>
            </a:extLst>
          </p:cNvPr>
          <p:cNvSpPr txBox="1"/>
          <p:nvPr/>
        </p:nvSpPr>
        <p:spPr>
          <a:xfrm>
            <a:off x="0" y="261746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Bodoni MT" panose="02070603080606020203" pitchFamily="18" charset="0"/>
                <a:cs typeface="Aldhabi" panose="01000000000000000000" pitchFamily="2" charset="-78"/>
              </a:rPr>
              <a:t>A visual representation of  the elements that make up the system aids in a better understanding of the latter. It is as follows:</a:t>
            </a:r>
          </a:p>
        </p:txBody>
      </p:sp>
      <p:sp>
        <p:nvSpPr>
          <p:cNvPr id="32" name="Google Shape;1341;p56">
            <a:hlinkClick r:id="" action="ppaction://noaction"/>
            <a:extLst>
              <a:ext uri="{FF2B5EF4-FFF2-40B4-BE49-F238E27FC236}">
                <a16:creationId xmlns:a16="http://schemas.microsoft.com/office/drawing/2014/main" id="{64B40CBB-5B35-4197-8E17-E643D72B75CD}"/>
              </a:ext>
            </a:extLst>
          </p:cNvPr>
          <p:cNvSpPr txBox="1">
            <a:spLocks noGrp="1"/>
          </p:cNvSpPr>
          <p:nvPr/>
        </p:nvSpPr>
        <p:spPr>
          <a:xfrm>
            <a:off x="7803505" y="4953856"/>
            <a:ext cx="1022152" cy="768435"/>
          </a:xfrm>
          <a:prstGeom prst="rect">
            <a:avLst/>
          </a:prstGeom>
          <a:solidFill>
            <a:srgbClr val="28477E"/>
          </a:solidFill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2400" b="1" i="0" u="none" strike="noStrike" cap="none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  <a:latin typeface="Acme" panose="02000706050000020004" pitchFamily="2" charset="0"/>
                <a:ea typeface="Kozuka Gothic Pro B" panose="020B0800000000000000" pitchFamily="34" charset="-128"/>
                <a:cs typeface="Aldhabi" panose="01000000000000000000" pitchFamily="2" charset="-78"/>
              </a:rPr>
              <a:t>04</a:t>
            </a:r>
            <a:endParaRPr sz="4000" dirty="0">
              <a:solidFill>
                <a:schemeClr val="bg1"/>
              </a:solidFill>
              <a:latin typeface="Acme" panose="02000706050000020004" pitchFamily="2" charset="0"/>
              <a:ea typeface="Kozuka Gothic Pro B" panose="020B0800000000000000" pitchFamily="34" charset="-128"/>
              <a:cs typeface="Aldhabi" panose="01000000000000000000" pitchFamily="2" charset="-78"/>
            </a:endParaRP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ED71709F-CFC0-430B-92B0-A4F47F2DCDDE}"/>
              </a:ext>
            </a:extLst>
          </p:cNvPr>
          <p:cNvSpPr/>
          <p:nvPr/>
        </p:nvSpPr>
        <p:spPr>
          <a:xfrm>
            <a:off x="1300109" y="4915575"/>
            <a:ext cx="861754" cy="827284"/>
          </a:xfrm>
          <a:prstGeom prst="flowChartConnector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182C666-9F2E-455D-BAF1-8341D0F214D6}"/>
              </a:ext>
            </a:extLst>
          </p:cNvPr>
          <p:cNvCxnSpPr>
            <a:stCxn id="33" idx="6"/>
            <a:endCxn id="39" idx="2"/>
          </p:cNvCxnSpPr>
          <p:nvPr/>
        </p:nvCxnSpPr>
        <p:spPr>
          <a:xfrm>
            <a:off x="2161863" y="5329217"/>
            <a:ext cx="13099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Google Shape;1341;p56">
            <a:hlinkClick r:id="" action="ppaction://noaction"/>
            <a:extLst>
              <a:ext uri="{FF2B5EF4-FFF2-40B4-BE49-F238E27FC236}">
                <a16:creationId xmlns:a16="http://schemas.microsoft.com/office/drawing/2014/main" id="{DC8CD6B5-9CAC-4272-B4EC-76A46F92D3C6}"/>
              </a:ext>
            </a:extLst>
          </p:cNvPr>
          <p:cNvSpPr txBox="1">
            <a:spLocks noGrp="1"/>
          </p:cNvSpPr>
          <p:nvPr/>
        </p:nvSpPr>
        <p:spPr>
          <a:xfrm>
            <a:off x="1217878" y="4947108"/>
            <a:ext cx="1022152" cy="768435"/>
          </a:xfrm>
          <a:prstGeom prst="rect">
            <a:avLst/>
          </a:prstGeom>
          <a:solidFill>
            <a:srgbClr val="28477E"/>
          </a:solidFill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2400" b="1" i="0" u="none" strike="noStrike" cap="none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  <a:latin typeface="Bodoni MT" panose="02070603080606020203" pitchFamily="18" charset="0"/>
                <a:ea typeface="Kozuka Gothic Pro B" panose="020B0800000000000000" pitchFamily="34" charset="-128"/>
                <a:cs typeface="Aldhabi" panose="01000000000000000000" pitchFamily="2" charset="-78"/>
              </a:rPr>
              <a:t>01</a:t>
            </a:r>
            <a:endParaRPr sz="4000" dirty="0">
              <a:solidFill>
                <a:schemeClr val="bg1"/>
              </a:solidFill>
              <a:latin typeface="Bodoni MT" panose="02070603080606020203" pitchFamily="18" charset="0"/>
              <a:ea typeface="Kozuka Gothic Pro B" panose="020B0800000000000000" pitchFamily="34" charset="-128"/>
              <a:cs typeface="Aldhabi" panose="01000000000000000000" pitchFamily="2" charset="-78"/>
            </a:endParaRPr>
          </a:p>
        </p:txBody>
      </p:sp>
      <p:sp>
        <p:nvSpPr>
          <p:cNvPr id="36" name="Google Shape;1335;p56">
            <a:hlinkClick r:id="" action="ppaction://noaction"/>
            <a:extLst>
              <a:ext uri="{FF2B5EF4-FFF2-40B4-BE49-F238E27FC236}">
                <a16:creationId xmlns:a16="http://schemas.microsoft.com/office/drawing/2014/main" id="{D5862348-077D-4574-B04F-AA9195A95488}"/>
              </a:ext>
            </a:extLst>
          </p:cNvPr>
          <p:cNvSpPr txBox="1">
            <a:spLocks noGrp="1"/>
          </p:cNvSpPr>
          <p:nvPr/>
        </p:nvSpPr>
        <p:spPr>
          <a:xfrm>
            <a:off x="1095876" y="6000348"/>
            <a:ext cx="2484425" cy="955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 dirty="0">
                <a:solidFill>
                  <a:schemeClr val="tx1"/>
                </a:solidFill>
                <a:latin typeface="Bodoni MT" panose="02070603080606020203" pitchFamily="18" charset="0"/>
                <a:cs typeface="Aldhabi" panose="01000000000000000000" pitchFamily="2" charset="-78"/>
              </a:rPr>
              <a:t>Users</a:t>
            </a:r>
            <a:endParaRPr sz="3200" dirty="0">
              <a:solidFill>
                <a:schemeClr val="tx1"/>
              </a:solidFill>
              <a:latin typeface="Bodoni MT" panose="02070603080606020203" pitchFamily="18" charset="0"/>
              <a:cs typeface="Aldhabi" panose="01000000000000000000" pitchFamily="2" charset="-78"/>
            </a:endParaRP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F261B039-43F6-45F8-B31B-30BD22DCE1C3}"/>
              </a:ext>
            </a:extLst>
          </p:cNvPr>
          <p:cNvSpPr/>
          <p:nvPr/>
        </p:nvSpPr>
        <p:spPr>
          <a:xfrm>
            <a:off x="3471809" y="4915575"/>
            <a:ext cx="861754" cy="827284"/>
          </a:xfrm>
          <a:prstGeom prst="flowChartConnector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Google Shape;1341;p56">
            <a:hlinkClick r:id="" action="ppaction://noaction"/>
            <a:extLst>
              <a:ext uri="{FF2B5EF4-FFF2-40B4-BE49-F238E27FC236}">
                <a16:creationId xmlns:a16="http://schemas.microsoft.com/office/drawing/2014/main" id="{B06867B7-030A-44FA-96E0-EBEE439CA07C}"/>
              </a:ext>
            </a:extLst>
          </p:cNvPr>
          <p:cNvSpPr txBox="1">
            <a:spLocks noGrp="1"/>
          </p:cNvSpPr>
          <p:nvPr/>
        </p:nvSpPr>
        <p:spPr>
          <a:xfrm>
            <a:off x="3386022" y="4942967"/>
            <a:ext cx="1022152" cy="768435"/>
          </a:xfrm>
          <a:prstGeom prst="rect">
            <a:avLst/>
          </a:prstGeom>
          <a:solidFill>
            <a:srgbClr val="28477E"/>
          </a:solidFill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2400" b="1" i="0" u="none" strike="noStrike" cap="none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  <a:latin typeface="Acme" panose="02000706050000020004" pitchFamily="2" charset="0"/>
                <a:ea typeface="Kozuka Gothic Pro B" panose="020B0800000000000000" pitchFamily="34" charset="-128"/>
                <a:cs typeface="Aldhabi" panose="01000000000000000000" pitchFamily="2" charset="-78"/>
              </a:rPr>
              <a:t>02</a:t>
            </a:r>
            <a:endParaRPr sz="4000" dirty="0">
              <a:solidFill>
                <a:schemeClr val="bg1"/>
              </a:solidFill>
              <a:latin typeface="Acme" panose="02000706050000020004" pitchFamily="2" charset="0"/>
              <a:ea typeface="Kozuka Gothic Pro B" panose="020B0800000000000000" pitchFamily="34" charset="-128"/>
              <a:cs typeface="Aldhabi" panose="01000000000000000000" pitchFamily="2" charset="-78"/>
            </a:endParaRPr>
          </a:p>
        </p:txBody>
      </p:sp>
      <p:sp>
        <p:nvSpPr>
          <p:cNvPr id="41" name="Google Shape;1335;p56">
            <a:hlinkClick r:id="" action="ppaction://noaction"/>
            <a:extLst>
              <a:ext uri="{FF2B5EF4-FFF2-40B4-BE49-F238E27FC236}">
                <a16:creationId xmlns:a16="http://schemas.microsoft.com/office/drawing/2014/main" id="{895459F6-BE95-44A1-B3F5-68CCFCAE4BD1}"/>
              </a:ext>
            </a:extLst>
          </p:cNvPr>
          <p:cNvSpPr txBox="1">
            <a:spLocks noGrp="1"/>
          </p:cNvSpPr>
          <p:nvPr/>
        </p:nvSpPr>
        <p:spPr>
          <a:xfrm>
            <a:off x="3063944" y="6007586"/>
            <a:ext cx="2484425" cy="768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 dirty="0">
                <a:solidFill>
                  <a:schemeClr val="tx1"/>
                </a:solidFill>
                <a:latin typeface="Bodoni MT" panose="02070603080606020203" pitchFamily="18" charset="0"/>
                <a:cs typeface="Aldhabi" panose="01000000000000000000" pitchFamily="2" charset="-78"/>
              </a:rPr>
              <a:t>Interfaces</a:t>
            </a:r>
            <a:endParaRPr sz="3200" dirty="0">
              <a:solidFill>
                <a:schemeClr val="tx1"/>
              </a:solidFill>
              <a:latin typeface="Bodoni MT" panose="02070603080606020203" pitchFamily="18" charset="0"/>
              <a:cs typeface="Aldhabi" panose="01000000000000000000" pitchFamily="2" charset="-78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1B0BC6-056F-469D-AA01-55B76070B3B9}"/>
              </a:ext>
            </a:extLst>
          </p:cNvPr>
          <p:cNvCxnSpPr>
            <a:cxnSpLocks/>
          </p:cNvCxnSpPr>
          <p:nvPr/>
        </p:nvCxnSpPr>
        <p:spPr>
          <a:xfrm>
            <a:off x="4333563" y="5329217"/>
            <a:ext cx="13861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Google Shape;1341;p56">
            <a:hlinkClick r:id="" action="ppaction://noaction"/>
            <a:extLst>
              <a:ext uri="{FF2B5EF4-FFF2-40B4-BE49-F238E27FC236}">
                <a16:creationId xmlns:a16="http://schemas.microsoft.com/office/drawing/2014/main" id="{97B27641-44B6-43FB-8DE8-35214BF7E924}"/>
              </a:ext>
            </a:extLst>
          </p:cNvPr>
          <p:cNvSpPr txBox="1">
            <a:spLocks noGrp="1"/>
          </p:cNvSpPr>
          <p:nvPr/>
        </p:nvSpPr>
        <p:spPr>
          <a:xfrm>
            <a:off x="5630365" y="4906613"/>
            <a:ext cx="1022152" cy="768435"/>
          </a:xfrm>
          <a:prstGeom prst="rect">
            <a:avLst/>
          </a:prstGeom>
          <a:solidFill>
            <a:srgbClr val="28477E"/>
          </a:solidFill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2400" b="1" i="0" u="none" strike="noStrike" cap="none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  <a:latin typeface="Acme" panose="02000706050000020004" pitchFamily="2" charset="0"/>
                <a:ea typeface="Kozuka Gothic Pro B" panose="020B0800000000000000" pitchFamily="34" charset="-128"/>
                <a:cs typeface="Aldhabi" panose="01000000000000000000" pitchFamily="2" charset="-78"/>
              </a:rPr>
              <a:t>03</a:t>
            </a:r>
            <a:endParaRPr sz="4000" dirty="0">
              <a:solidFill>
                <a:schemeClr val="bg1"/>
              </a:solidFill>
              <a:latin typeface="Acme" panose="02000706050000020004" pitchFamily="2" charset="0"/>
              <a:ea typeface="Kozuka Gothic Pro B" panose="020B0800000000000000" pitchFamily="34" charset="-128"/>
              <a:cs typeface="Aldhabi" panose="01000000000000000000" pitchFamily="2" charset="-78"/>
            </a:endParaRPr>
          </a:p>
        </p:txBody>
      </p:sp>
      <p:sp>
        <p:nvSpPr>
          <p:cNvPr id="45" name="Google Shape;1335;p56">
            <a:hlinkClick r:id="" action="ppaction://noaction"/>
            <a:extLst>
              <a:ext uri="{FF2B5EF4-FFF2-40B4-BE49-F238E27FC236}">
                <a16:creationId xmlns:a16="http://schemas.microsoft.com/office/drawing/2014/main" id="{1116719F-99DE-4A5B-80BA-0FDE9BC1E70E}"/>
              </a:ext>
            </a:extLst>
          </p:cNvPr>
          <p:cNvSpPr txBox="1">
            <a:spLocks noGrp="1"/>
          </p:cNvSpPr>
          <p:nvPr/>
        </p:nvSpPr>
        <p:spPr>
          <a:xfrm>
            <a:off x="5393014" y="5988108"/>
            <a:ext cx="2484425" cy="104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 dirty="0">
                <a:solidFill>
                  <a:schemeClr val="tx1"/>
                </a:solidFill>
                <a:latin typeface="Bodoni MT" panose="02070603080606020203" pitchFamily="18" charset="0"/>
                <a:cs typeface="Aldhabi" panose="01000000000000000000" pitchFamily="2" charset="-78"/>
              </a:rPr>
              <a:t>Use cases</a:t>
            </a:r>
            <a:endParaRPr sz="3200" dirty="0">
              <a:solidFill>
                <a:schemeClr val="tx1"/>
              </a:solidFill>
              <a:latin typeface="Bodoni MT" panose="02070603080606020203" pitchFamily="18" charset="0"/>
              <a:cs typeface="Aldhabi" panose="01000000000000000000" pitchFamily="2" charset="-78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7EAAA5E-2E4D-4986-8467-94F822D795F0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581463" y="5329217"/>
            <a:ext cx="13099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Google Shape;1335;p56">
            <a:hlinkClick r:id="" action="ppaction://noaction"/>
            <a:extLst>
              <a:ext uri="{FF2B5EF4-FFF2-40B4-BE49-F238E27FC236}">
                <a16:creationId xmlns:a16="http://schemas.microsoft.com/office/drawing/2014/main" id="{1F9DC773-6C9B-4794-A18D-46BD22A029F9}"/>
              </a:ext>
            </a:extLst>
          </p:cNvPr>
          <p:cNvSpPr txBox="1">
            <a:spLocks noGrp="1"/>
          </p:cNvSpPr>
          <p:nvPr/>
        </p:nvSpPr>
        <p:spPr>
          <a:xfrm>
            <a:off x="7722084" y="5988108"/>
            <a:ext cx="2484425" cy="118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 dirty="0">
                <a:solidFill>
                  <a:schemeClr val="tx1"/>
                </a:solidFill>
                <a:latin typeface="Bodoni MT" panose="02070603080606020203" pitchFamily="18" charset="0"/>
                <a:cs typeface="Aldhabi" panose="01000000000000000000" pitchFamily="2" charset="-78"/>
              </a:rPr>
              <a:t>Data</a:t>
            </a:r>
            <a:endParaRPr sz="3200" dirty="0">
              <a:solidFill>
                <a:schemeClr val="tx1"/>
              </a:solidFill>
              <a:latin typeface="Bodoni MT" panose="02070603080606020203" pitchFamily="18" charset="0"/>
              <a:cs typeface="Aldhabi" panose="01000000000000000000" pitchFamily="2" charset="-78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ADB137-7933-4AA2-A3BC-EFF8BC80BB17}"/>
              </a:ext>
            </a:extLst>
          </p:cNvPr>
          <p:cNvCxnSpPr>
            <a:cxnSpLocks/>
          </p:cNvCxnSpPr>
          <p:nvPr/>
        </p:nvCxnSpPr>
        <p:spPr>
          <a:xfrm>
            <a:off x="8753163" y="5329217"/>
            <a:ext cx="13099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Google Shape;1335;p56">
            <a:hlinkClick r:id="" action="ppaction://noaction"/>
            <a:extLst>
              <a:ext uri="{FF2B5EF4-FFF2-40B4-BE49-F238E27FC236}">
                <a16:creationId xmlns:a16="http://schemas.microsoft.com/office/drawing/2014/main" id="{F95597CC-D9BC-4E77-B3ED-D3EB6693AC69}"/>
              </a:ext>
            </a:extLst>
          </p:cNvPr>
          <p:cNvSpPr txBox="1">
            <a:spLocks noGrp="1"/>
          </p:cNvSpPr>
          <p:nvPr/>
        </p:nvSpPr>
        <p:spPr>
          <a:xfrm>
            <a:off x="9653706" y="5918057"/>
            <a:ext cx="2175417" cy="102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 dirty="0">
                <a:solidFill>
                  <a:schemeClr val="tx1"/>
                </a:solidFill>
                <a:latin typeface="Bodoni MT" panose="02070603080606020203" pitchFamily="18" charset="0"/>
                <a:cs typeface="Aldhabi" panose="01000000000000000000" pitchFamily="2" charset="-78"/>
              </a:rPr>
              <a:t>Technology enablers</a:t>
            </a:r>
            <a:endParaRPr sz="3200" dirty="0">
              <a:solidFill>
                <a:schemeClr val="tx1"/>
              </a:solidFill>
              <a:latin typeface="Bodoni MT" panose="02070603080606020203" pitchFamily="18" charset="0"/>
              <a:cs typeface="Aldhabi" panose="01000000000000000000" pitchFamily="2" charset="-78"/>
            </a:endParaRPr>
          </a:p>
        </p:txBody>
      </p:sp>
      <p:sp>
        <p:nvSpPr>
          <p:cNvPr id="51" name="Google Shape;1341;p56">
            <a:hlinkClick r:id="" action="ppaction://noaction"/>
            <a:extLst>
              <a:ext uri="{FF2B5EF4-FFF2-40B4-BE49-F238E27FC236}">
                <a16:creationId xmlns:a16="http://schemas.microsoft.com/office/drawing/2014/main" id="{750F3C90-6BE7-42D0-860C-92CB34CB9CF6}"/>
              </a:ext>
            </a:extLst>
          </p:cNvPr>
          <p:cNvSpPr txBox="1">
            <a:spLocks noGrp="1"/>
          </p:cNvSpPr>
          <p:nvPr/>
        </p:nvSpPr>
        <p:spPr>
          <a:xfrm>
            <a:off x="10062335" y="4974377"/>
            <a:ext cx="1022152" cy="768435"/>
          </a:xfrm>
          <a:prstGeom prst="rect">
            <a:avLst/>
          </a:prstGeom>
          <a:solidFill>
            <a:srgbClr val="28477E"/>
          </a:solidFill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2400" b="1" i="0" u="none" strike="noStrike" cap="none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  <a:latin typeface="Acme" panose="02000706050000020004" pitchFamily="2" charset="0"/>
                <a:ea typeface="Kozuka Gothic Pro B" panose="020B0800000000000000" pitchFamily="34" charset="-128"/>
                <a:cs typeface="Aldhabi" panose="01000000000000000000" pitchFamily="2" charset="-78"/>
              </a:rPr>
              <a:t>05</a:t>
            </a:r>
            <a:endParaRPr sz="4000" dirty="0">
              <a:solidFill>
                <a:schemeClr val="bg1"/>
              </a:solidFill>
              <a:latin typeface="Acme" panose="02000706050000020004" pitchFamily="2" charset="0"/>
              <a:ea typeface="Kozuka Gothic Pro B" panose="020B0800000000000000" pitchFamily="34" charset="-128"/>
              <a:cs typeface="Aldhabi" panose="01000000000000000000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8399BF-9083-A004-E3C8-7D4D7C252A05}"/>
              </a:ext>
            </a:extLst>
          </p:cNvPr>
          <p:cNvSpPr/>
          <p:nvPr/>
        </p:nvSpPr>
        <p:spPr>
          <a:xfrm>
            <a:off x="0" y="0"/>
            <a:ext cx="12192000" cy="1800065"/>
          </a:xfrm>
          <a:prstGeom prst="rect">
            <a:avLst/>
          </a:prstGeom>
          <a:solidFill>
            <a:srgbClr val="2847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odoni MT" panose="02070603080606020203" pitchFamily="18" charset="0"/>
              </a:rPr>
              <a:t>Architectural overview</a:t>
            </a:r>
          </a:p>
        </p:txBody>
      </p:sp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259A8DB1-7757-453E-9EE4-DA6D703A8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4" y="337170"/>
            <a:ext cx="1247729" cy="1247729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F8611B89-3268-4341-8392-DB8ACFBE6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96" y="281217"/>
            <a:ext cx="1247729" cy="124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71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2C763F16-312B-4B6F-B24B-A99EC64F5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4" r="5539" b="169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70CE67FF-E679-45D8-8B54-3EC854615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567" y="127000"/>
            <a:ext cx="686693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7066CE-96BE-464C-8F55-2B838CFA3F8A}"/>
              </a:ext>
            </a:extLst>
          </p:cNvPr>
          <p:cNvSpPr txBox="1"/>
          <p:nvPr/>
        </p:nvSpPr>
        <p:spPr>
          <a:xfrm>
            <a:off x="0" y="404254"/>
            <a:ext cx="9143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6000" b="1" dirty="0">
                <a:solidFill>
                  <a:schemeClr val="bg1"/>
                </a:solidFill>
                <a:latin typeface="Bodoni MT" panose="02070603080606020203" pitchFamily="18" charset="0"/>
              </a:rPr>
              <a:t>Design and implementation plan </a:t>
            </a:r>
            <a:endParaRPr lang="en-US" sz="6000" b="1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04BB226-D9D8-07DE-8C5F-07789411145E}"/>
              </a:ext>
            </a:extLst>
          </p:cNvPr>
          <p:cNvSpPr txBox="1"/>
          <p:nvPr/>
        </p:nvSpPr>
        <p:spPr>
          <a:xfrm>
            <a:off x="294968" y="2603977"/>
            <a:ext cx="8288593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doni MT" panose="02070603080606020203" pitchFamily="18" charset="0"/>
                <a:ea typeface="Roboto" panose="02000000000000000000" pitchFamily="2" charset="0"/>
              </a:rPr>
              <a:t>The following Unified Modelling Language diagrams were used for the design of the Passenger Positioning system:</a:t>
            </a:r>
          </a:p>
          <a:p>
            <a:endParaRPr lang="en-US" sz="2400" dirty="0">
              <a:solidFill>
                <a:schemeClr val="bg1"/>
              </a:solidFill>
              <a:latin typeface="Bodoni MT" panose="02070603080606020203" pitchFamily="18" charset="0"/>
              <a:ea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Bodoni MT" panose="02070603080606020203" pitchFamily="18" charset="0"/>
                <a:ea typeface="Roboto" panose="02000000000000000000" pitchFamily="2" charset="0"/>
              </a:rPr>
              <a:t>Dataflow diagram;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Bodoni MT" panose="02070603080606020203" pitchFamily="18" charset="0"/>
                <a:ea typeface="Roboto" panose="02000000000000000000" pitchFamily="2" charset="0"/>
              </a:rPr>
              <a:t>Use case diagram;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Bodoni MT" panose="02070603080606020203" pitchFamily="18" charset="0"/>
                <a:ea typeface="Roboto" panose="02000000000000000000" pitchFamily="2" charset="0"/>
              </a:rPr>
              <a:t>Class diagram;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Bodoni MT" panose="02070603080606020203" pitchFamily="18" charset="0"/>
                <a:ea typeface="Roboto" panose="02000000000000000000" pitchFamily="2" charset="0"/>
              </a:rPr>
              <a:t>Activity diagram;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Bodoni MT" panose="02070603080606020203" pitchFamily="18" charset="0"/>
                <a:ea typeface="Roboto" panose="02000000000000000000" pitchFamily="2" charset="0"/>
              </a:rPr>
              <a:t>Sequence diagram.</a:t>
            </a:r>
          </a:p>
          <a:p>
            <a:endParaRPr lang="en-US" sz="15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353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B9B29751-A1A0-4981-8B46-76777786F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4" r="5539" b="1692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4367E0BA-5038-48B3-B2A2-68E763AC2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56010" y="-641490"/>
            <a:ext cx="2679980" cy="12369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A5951D-4FC0-4394-BFD2-99DA87537346}"/>
              </a:ext>
            </a:extLst>
          </p:cNvPr>
          <p:cNvSpPr txBox="1"/>
          <p:nvPr/>
        </p:nvSpPr>
        <p:spPr>
          <a:xfrm>
            <a:off x="1523453" y="783679"/>
            <a:ext cx="91153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odoni MT" panose="02070603080606020203" pitchFamily="18" charset="0"/>
              </a:rPr>
              <a:t>Dataflow diagram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E2B3741-8F47-498E-83A1-B715CC80A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008" y="725669"/>
            <a:ext cx="1247729" cy="124772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17B720-1908-4DDF-91A6-40E4EFC44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70" y="698515"/>
            <a:ext cx="1247729" cy="1247729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65460CCB-E2FD-E813-917B-C7A3845B13BF}"/>
              </a:ext>
            </a:extLst>
          </p:cNvPr>
          <p:cNvSpPr txBox="1"/>
          <p:nvPr/>
        </p:nvSpPr>
        <p:spPr>
          <a:xfrm>
            <a:off x="1951702" y="2190199"/>
            <a:ext cx="8288593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Bodoni MT" panose="02070603080606020203" pitchFamily="18" charset="0"/>
                <a:ea typeface="Roboto" panose="02000000000000000000" pitchFamily="2" charset="0"/>
              </a:rPr>
              <a:t>This illustrates the flow of information through a process or system. It shows the data inputs and outputs, the data stores and the processes through which data moves within our software and optimizes the flow of data.</a:t>
            </a:r>
          </a:p>
          <a:p>
            <a:endParaRPr lang="en-US" sz="15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916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6615C6-4B55-6DF3-AFB3-1BD7415F8A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2B6DD6-7125-7448-65D4-29349D7D6C71}"/>
              </a:ext>
            </a:extLst>
          </p:cNvPr>
          <p:cNvSpPr/>
          <p:nvPr/>
        </p:nvSpPr>
        <p:spPr>
          <a:xfrm>
            <a:off x="0" y="-39817"/>
            <a:ext cx="12192000" cy="1800065"/>
          </a:xfrm>
          <a:prstGeom prst="rect">
            <a:avLst/>
          </a:prstGeom>
          <a:solidFill>
            <a:srgbClr val="2847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odoni MT" panose="02070603080606020203" pitchFamily="18" charset="0"/>
              </a:rPr>
              <a:t>Dataflow diagram</a:t>
            </a:r>
          </a:p>
        </p:txBody>
      </p:sp>
      <p:pic>
        <p:nvPicPr>
          <p:cNvPr id="18" name="Picture 5" descr="Icon&#10;&#10;Description automatically generated">
            <a:extLst>
              <a:ext uri="{FF2B5EF4-FFF2-40B4-BE49-F238E27FC236}">
                <a16:creationId xmlns:a16="http://schemas.microsoft.com/office/drawing/2014/main" id="{624E0D6A-34AF-350A-42AC-8FAAF6DD4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93" y="236350"/>
            <a:ext cx="1247729" cy="1247729"/>
          </a:xfrm>
          <a:prstGeom prst="rect">
            <a:avLst/>
          </a:prstGeom>
        </p:spPr>
      </p:pic>
      <p:pic>
        <p:nvPicPr>
          <p:cNvPr id="19" name="Picture 5" descr="Icon&#10;&#10;Description automatically generated">
            <a:extLst>
              <a:ext uri="{FF2B5EF4-FFF2-40B4-BE49-F238E27FC236}">
                <a16:creationId xmlns:a16="http://schemas.microsoft.com/office/drawing/2014/main" id="{59082EE0-B6F0-AE98-C645-56D9EF2F6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878" y="236350"/>
            <a:ext cx="1247729" cy="1247729"/>
          </a:xfrm>
          <a:prstGeom prst="rect">
            <a:avLst/>
          </a:prstGeom>
        </p:spPr>
      </p:pic>
      <p:pic>
        <p:nvPicPr>
          <p:cNvPr id="20" name="Picture 17">
            <a:extLst>
              <a:ext uri="{FF2B5EF4-FFF2-40B4-BE49-F238E27FC236}">
                <a16:creationId xmlns:a16="http://schemas.microsoft.com/office/drawing/2014/main" id="{9B1BA645-091A-DE2B-D709-448BB0CFAA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2168" y="1996599"/>
            <a:ext cx="10043167" cy="469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4013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B9B29751-A1A0-4981-8B46-76777786F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4" r="5539" b="1692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4367E0BA-5038-48B3-B2A2-68E763AC2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56010" y="-641490"/>
            <a:ext cx="2679980" cy="12369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A5951D-4FC0-4394-BFD2-99DA87537346}"/>
              </a:ext>
            </a:extLst>
          </p:cNvPr>
          <p:cNvSpPr txBox="1"/>
          <p:nvPr/>
        </p:nvSpPr>
        <p:spPr>
          <a:xfrm>
            <a:off x="1523453" y="783679"/>
            <a:ext cx="91153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odoni MT" panose="02070603080606020203" pitchFamily="18" charset="0"/>
              </a:rPr>
              <a:t>Use case diagram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E2B3741-8F47-498E-83A1-B715CC80A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008" y="725669"/>
            <a:ext cx="1247729" cy="124772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F17B720-1908-4DDF-91A6-40E4EFC44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70" y="698515"/>
            <a:ext cx="1247729" cy="1247729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65460CCB-E2FD-E813-917B-C7A3845B13BF}"/>
              </a:ext>
            </a:extLst>
          </p:cNvPr>
          <p:cNvSpPr txBox="1"/>
          <p:nvPr/>
        </p:nvSpPr>
        <p:spPr>
          <a:xfrm>
            <a:off x="1951702" y="2190199"/>
            <a:ext cx="8288593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Bodoni MT" panose="02070603080606020203" pitchFamily="18" charset="0"/>
                <a:ea typeface="Roboto" panose="02000000000000000000" pitchFamily="2" charset="0"/>
              </a:rPr>
              <a:t>A graphic representation of the interactions between the system and it’s actors. It identifies the requirements and defines the scope of the passenger positioning system software.</a:t>
            </a:r>
          </a:p>
          <a:p>
            <a:endParaRPr lang="en-US" sz="15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497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316</Words>
  <Application>Microsoft Office PowerPoint</Application>
  <PresentationFormat>Grand écran</PresentationFormat>
  <Paragraphs>62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8" baseType="lpstr">
      <vt:lpstr>Acme</vt:lpstr>
      <vt:lpstr>Arial</vt:lpstr>
      <vt:lpstr>Bodoni MT</vt:lpstr>
      <vt:lpstr>Calibri</vt:lpstr>
      <vt:lpstr>Calibri Light</vt:lpstr>
      <vt:lpstr>Hammersmith One</vt:lpstr>
      <vt:lpstr>Manjari</vt:lpstr>
      <vt:lpstr>Roboto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Geni Bode</dc:creator>
  <cp:lastModifiedBy>Windows User</cp:lastModifiedBy>
  <cp:revision>11</cp:revision>
  <dcterms:created xsi:type="dcterms:W3CDTF">2022-02-22T09:25:56Z</dcterms:created>
  <dcterms:modified xsi:type="dcterms:W3CDTF">2023-04-28T20:30:53Z</dcterms:modified>
</cp:coreProperties>
</file>